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77" r:id="rId2"/>
    <p:sldId id="754" r:id="rId3"/>
    <p:sldId id="791" r:id="rId4"/>
    <p:sldId id="793" r:id="rId5"/>
    <p:sldId id="794" r:id="rId6"/>
    <p:sldId id="795" r:id="rId7"/>
    <p:sldId id="792" r:id="rId8"/>
    <p:sldId id="797" r:id="rId9"/>
    <p:sldId id="798" r:id="rId10"/>
    <p:sldId id="799" r:id="rId11"/>
    <p:sldId id="787" r:id="rId12"/>
    <p:sldId id="786" r:id="rId13"/>
    <p:sldId id="7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FFC0CB"/>
    <a:srgbClr val="AB4FF3"/>
    <a:srgbClr val="90ED91"/>
    <a:srgbClr val="5DC762"/>
    <a:srgbClr val="FDE824"/>
    <a:srgbClr val="20908C"/>
    <a:srgbClr val="3B528B"/>
    <a:srgbClr val="450C54"/>
    <a:srgbClr val="01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82297" autoAdjust="0"/>
  </p:normalViewPr>
  <p:slideViewPr>
    <p:cSldViewPr snapToGrid="0" showGuides="1">
      <p:cViewPr varScale="1">
        <p:scale>
          <a:sx n="137" d="100"/>
          <a:sy n="137" d="100"/>
        </p:scale>
        <p:origin x="15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AdvPSA18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D3498-1E9F-4578-F90A-18FAE43A1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0677D-07A8-976A-4CE3-0EC03E07C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C142E-F7BA-BC86-3DD9-BCB1182C0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A33C2-CA46-02F8-80B6-F0BF94927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22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7A472-7C6D-1D0D-8166-7DEE2D7E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63287-124F-3C48-EFD6-A54B705AC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CBFB9-D3BD-0989-5862-F9B24D114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3D8B0-5836-C834-58B4-BE6969D9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35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4C949-174B-9A83-DB91-FBE8E147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33A0F-22B7-C6CD-7A6A-E2B45C965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2E483-7888-42BE-F4F2-4F287CDC4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Thyroid comparison coming from all features, other 2 from top features do basically overlap (general just has a 13</a:t>
            </a:r>
            <a:r>
              <a:rPr lang="en-US" b="0" baseline="30000" dirty="0"/>
              <a:t>th</a:t>
            </a:r>
            <a:r>
              <a:rPr lang="en-US" b="0" dirty="0"/>
              <a:t> feature that skin doesn’t)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2FF9F-F569-DD9A-E341-1BE7E9A77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EEBDA-BAD1-0DED-8518-8A5CA8224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10751-EEB5-C1BB-6D22-5CB7E8A91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7BF79-AD8C-9AE5-86E9-5363BF8C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Batch corrected, logit transformed, Z-scored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freqs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Top 13 features here chosen from stats of batch-corrected logit transformed z-scored data unadjusted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pval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&lt; 0.1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Directionality in PC space is arbitrary, so refer to mean module slide (next slide) for directionality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8D1F1-5E91-19BB-C61F-5A910FE75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82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40D7E-E690-A261-33EA-A68871894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F8FB8-D4CD-D815-D510-977367386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1AA2CE-D3C3-E2F5-9A11-B1AB76454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Batch corrected, logit transformed, Z-scored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freqs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Top 13 features here chosen from stats of batch-corrected logit transformed z-scored data unadjusted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pval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&lt; 0.1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8E7F8-A92A-4334-FAE2-D4876B688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1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FB4AE-6E33-1407-DAED-94D432F0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983B2-3744-D686-DB3C-781A22EA0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17D44-6159-1D68-2682-B09354A6E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Batch corrected, logit transformed, Z-scored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freqs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Top features here chosen from stats of batch-corrected logit transformed z-scored data unadjusted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pval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&lt; 0.1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0D8DA-B275-ED19-39D4-F1C19261F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17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29811-5192-428F-9B03-1A018D20C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ADB0F-BFBC-BB8A-6F30-6C53F07B1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8A7A0-066A-89CA-75D3-6FBFEB438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Batch corrected, logit transformed, Z-scored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freqs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ALL features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2D1C2-BCCF-3AFF-6C11-7407434156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14655-27CF-75FD-5A64-9F652780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420E3-F576-3B02-27AC-5A59C8C99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0C49D1-7A1C-1E26-A920-CF6C872EF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Batch corrected, logit transformed, Z-scored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freqs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C3516-180B-BAF1-FB0B-311C2C76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BA9ED-8C1D-05A2-3DEC-1B2673C81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2821E-B0BC-11FD-845D-B419B2523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287B3-1F3F-B8D5-1A0E-1FC1439F3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A2763-5DAA-E009-98D0-4C7FB0D7A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0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C6A8-C5E0-C7A8-B825-BAD32924D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600E7-7BE4-CF10-1750-18262EE27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8B5D5-3B87-9996-05FD-B7A1D47C5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BF0-5840-18A6-5812-41458CBC1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4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212121"/>
                </a:solidFill>
                <a:effectLst/>
              </a:rPr>
              <a:t>Weekly meeting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11 14 2024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B88E4-7ECC-220E-2587-15138089F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A4A7A9B-4EA5-0EF9-BCC1-22FA9BCA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would be nice for </a:t>
            </a:r>
            <a:r>
              <a:rPr lang="en-US" dirty="0" err="1"/>
              <a:t>AbATE</a:t>
            </a:r>
            <a:r>
              <a:rPr lang="en-US" dirty="0"/>
              <a:t> manuscript…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D8AAEA-7245-5B0D-A11A-62D8ADA7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60726" cy="409358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2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3E036-3839-DA46-D262-5E5444CC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24A4FC-5006-DE1F-6CE4-C7F9DF72A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60726" cy="4093584"/>
          </a:xfrm>
        </p:spPr>
        <p:txBody>
          <a:bodyPr>
            <a:normAutofit/>
          </a:bodyPr>
          <a:lstStyle/>
          <a:p>
            <a:r>
              <a:rPr lang="en-US" dirty="0"/>
              <a:t>NCI </a:t>
            </a:r>
            <a:r>
              <a:rPr lang="en-US" dirty="0" err="1"/>
              <a:t>irAE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 observe some immunotype differences at baseline between (skin/thyroid) </a:t>
            </a:r>
            <a:r>
              <a:rPr lang="en-US" dirty="0" err="1"/>
              <a:t>irAE</a:t>
            </a:r>
            <a:r>
              <a:rPr lang="en-US" dirty="0"/>
              <a:t> groups using combinations of features (means, PCs)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swMem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 weakly correlates with </a:t>
            </a:r>
            <a:r>
              <a:rPr lang="en-US" dirty="0" err="1"/>
              <a:t>irAE</a:t>
            </a:r>
            <a:r>
              <a:rPr lang="en-US" dirty="0"/>
              <a:t> severity</a:t>
            </a:r>
          </a:p>
          <a:p>
            <a:r>
              <a:rPr lang="en-US" dirty="0" err="1"/>
              <a:t>AbATE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CD127 levels slightly different between 2 progenitor clusters (TCM vs. TEM) in Erin’s data (data not shown), but not helpful in determining if DP CD8s arise from CD127</a:t>
            </a:r>
            <a:r>
              <a:rPr lang="en-US" baseline="30000" dirty="0"/>
              <a:t>-</a:t>
            </a:r>
            <a:r>
              <a:rPr lang="en-US" dirty="0"/>
              <a:t> and/or CD127</a:t>
            </a:r>
            <a:r>
              <a:rPr lang="en-US" baseline="30000" dirty="0"/>
              <a:t>+</a:t>
            </a:r>
            <a:r>
              <a:rPr lang="en-US" dirty="0"/>
              <a:t> precursors…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D9E63E8-95CE-34C4-A282-6BB21360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24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510656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markers in NCI panel (like CD57) that weren’t gated for can still be analyzed (i.e. apply CD57</a:t>
            </a:r>
            <a:r>
              <a:rPr lang="en-US" baseline="30000" dirty="0"/>
              <a:t>+</a:t>
            </a:r>
            <a:r>
              <a:rPr lang="en-US" dirty="0"/>
              <a:t> IMPACD gate within DP subset)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AbATE</a:t>
            </a:r>
            <a:r>
              <a:rPr lang="en-US" dirty="0"/>
              <a:t> manuscript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format as letter?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/>
              <a:t>Nat </a:t>
            </a:r>
            <a:r>
              <a:rPr lang="en-US" dirty="0" err="1"/>
              <a:t>immun</a:t>
            </a:r>
            <a:r>
              <a:rPr lang="en-US" dirty="0"/>
              <a:t> letter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/>
              <a:t>JCI letter</a:t>
            </a:r>
          </a:p>
        </p:txBody>
      </p:sp>
    </p:spTree>
    <p:extLst>
      <p:ext uri="{BB962C8B-B14F-4D97-AF65-F5344CB8AC3E}">
        <p14:creationId xmlns:p14="http://schemas.microsoft.com/office/powerpoint/2010/main" val="369226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9E16A-B76C-2B8D-1D37-86ED6593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1EBB0-7CD6-59BD-D343-DC6AE5B43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73" y="1611508"/>
            <a:ext cx="8660364" cy="524943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356CE81-9AC2-DF49-D955-15E84103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contributing to PC1s in 3 baseline </a:t>
            </a:r>
            <a:r>
              <a:rPr lang="en-US" dirty="0" err="1"/>
              <a:t>irAE</a:t>
            </a:r>
            <a:r>
              <a:rPr lang="en-US" dirty="0"/>
              <a:t> comparisons</a:t>
            </a:r>
          </a:p>
        </p:txBody>
      </p:sp>
    </p:spTree>
    <p:extLst>
      <p:ext uri="{BB962C8B-B14F-4D97-AF65-F5344CB8AC3E}">
        <p14:creationId xmlns:p14="http://schemas.microsoft.com/office/powerpoint/2010/main" val="40613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3668486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NCI </a:t>
            </a:r>
            <a:r>
              <a:rPr lang="en-US" dirty="0" err="1"/>
              <a:t>irAE</a:t>
            </a:r>
            <a:r>
              <a:rPr lang="en-US" dirty="0"/>
              <a:t> follow 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AbATE</a:t>
            </a:r>
            <a:r>
              <a:rPr lang="en-US" dirty="0"/>
              <a:t> figure organizing </a:t>
            </a:r>
            <a:r>
              <a:rPr lang="en-US"/>
              <a:t>for manuscript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74EA4-3C19-35DD-BC22-E6415A6C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574" y="0"/>
            <a:ext cx="7458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A3C4-AD2F-2113-E3CC-34E62C87B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6F27575-621A-840F-E2A6-07E54440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immunotypes do differ between </a:t>
            </a:r>
            <a:r>
              <a:rPr lang="en-US" dirty="0" err="1"/>
              <a:t>irAE</a:t>
            </a:r>
            <a:r>
              <a:rPr lang="en-US" dirty="0"/>
              <a:t> groups in PC1 of PCA using top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9D10C-7971-E79B-3BDE-A8EE57BA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844" y="2369974"/>
            <a:ext cx="2751156" cy="2397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744CE4-D7EB-C08D-4748-D98B857C1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780" y="2036274"/>
            <a:ext cx="5094454" cy="3285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B1C110-2AE3-2A48-C6D8-A90EA9E15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6" y="2036274"/>
            <a:ext cx="3848464" cy="42898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81C3F5-7F40-FAAA-1CC1-51B18E537B6D}"/>
              </a:ext>
            </a:extLst>
          </p:cNvPr>
          <p:cNvSpPr txBox="1"/>
          <p:nvPr/>
        </p:nvSpPr>
        <p:spPr>
          <a:xfrm>
            <a:off x="74209" y="5831633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PC1: p = 0.001</a:t>
            </a:r>
          </a:p>
        </p:txBody>
      </p:sp>
    </p:spTree>
    <p:extLst>
      <p:ext uri="{BB962C8B-B14F-4D97-AF65-F5344CB8AC3E}">
        <p14:creationId xmlns:p14="http://schemas.microsoft.com/office/powerpoint/2010/main" val="319455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80314-12AC-F4A2-8353-7D9F18C90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D91508-63DA-4E10-1733-86B50E60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observe difference in mean module of top features (using more than previously)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3BB9DA-85FF-3984-0E41-A0682008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92" y="1690688"/>
            <a:ext cx="7772400" cy="4915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4872E-459F-0E99-1BA0-69961113EE56}"/>
              </a:ext>
            </a:extLst>
          </p:cNvPr>
          <p:cNvSpPr txBox="1"/>
          <p:nvPr/>
        </p:nvSpPr>
        <p:spPr>
          <a:xfrm>
            <a:off x="4870579" y="628217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0.03</a:t>
            </a:r>
          </a:p>
        </p:txBody>
      </p:sp>
    </p:spTree>
    <p:extLst>
      <p:ext uri="{BB962C8B-B14F-4D97-AF65-F5344CB8AC3E}">
        <p14:creationId xmlns:p14="http://schemas.microsoft.com/office/powerpoint/2010/main" val="269427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02F10-D667-79A5-7E97-568E3353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4A9575-35F5-F0B7-65A8-988F40632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862" y="2809621"/>
            <a:ext cx="2816336" cy="2375997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B904622A-1D0D-BDDE-0497-7520A225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immunotypes do differ between skin </a:t>
            </a:r>
            <a:r>
              <a:rPr lang="en-US" dirty="0" err="1"/>
              <a:t>irAE</a:t>
            </a:r>
            <a:r>
              <a:rPr lang="en-US" dirty="0"/>
              <a:t> groups in PC1 of PCA using top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71A72-F33E-4BF4-D132-803B00A28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292" y="2528596"/>
            <a:ext cx="4848665" cy="3078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66A8B-F359-57F6-2D83-F5591354A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6" y="2006082"/>
            <a:ext cx="4259240" cy="4851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B5C37-3304-39A6-4A6A-EA7C51076614}"/>
              </a:ext>
            </a:extLst>
          </p:cNvPr>
          <p:cNvSpPr txBox="1"/>
          <p:nvPr/>
        </p:nvSpPr>
        <p:spPr>
          <a:xfrm>
            <a:off x="233265" y="5822302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PC1: p = 0.005</a:t>
            </a:r>
          </a:p>
        </p:txBody>
      </p:sp>
    </p:spTree>
    <p:extLst>
      <p:ext uri="{BB962C8B-B14F-4D97-AF65-F5344CB8AC3E}">
        <p14:creationId xmlns:p14="http://schemas.microsoft.com/office/powerpoint/2010/main" val="17005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5BE4A-1613-B4A3-5151-A4CD95277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FD6C0D5A-E995-91BA-B4D4-9FD77671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immunotypes slightly differ between thyroid </a:t>
            </a:r>
            <a:r>
              <a:rPr lang="en-US" dirty="0" err="1"/>
              <a:t>irAE</a:t>
            </a:r>
            <a:r>
              <a:rPr lang="en-US" dirty="0"/>
              <a:t> groups in PC1 of PCA using all 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123C5C-D81A-3637-19AE-E708F6859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902" y="2431331"/>
            <a:ext cx="4810735" cy="2770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446565-F8CE-9AAE-61FB-97720231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9948"/>
            <a:ext cx="3794902" cy="4244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A18D2-3C72-6C41-CB6F-04A9B2400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175" y="2431331"/>
            <a:ext cx="3098800" cy="330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DF684D-7BAB-339C-9235-8A213C20F2CE}"/>
              </a:ext>
            </a:extLst>
          </p:cNvPr>
          <p:cNvSpPr txBox="1"/>
          <p:nvPr/>
        </p:nvSpPr>
        <p:spPr>
          <a:xfrm>
            <a:off x="132718" y="562136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PC1: p = 0.08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95DCA-9733-5EC5-C66A-A6FA09533A3F}"/>
              </a:ext>
            </a:extLst>
          </p:cNvPr>
          <p:cNvSpPr txBox="1"/>
          <p:nvPr/>
        </p:nvSpPr>
        <p:spPr>
          <a:xfrm>
            <a:off x="4334844" y="6414023"/>
            <a:ext cx="352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including OOR, see no differences</a:t>
            </a:r>
          </a:p>
        </p:txBody>
      </p:sp>
    </p:spTree>
    <p:extLst>
      <p:ext uri="{BB962C8B-B14F-4D97-AF65-F5344CB8AC3E}">
        <p14:creationId xmlns:p14="http://schemas.microsoft.com/office/powerpoint/2010/main" val="348168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391A-C93F-985D-6E1F-47DAD0491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E6520D0-7CB3-E1D8-1671-06492B5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swMem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 weakly correlates with </a:t>
            </a:r>
            <a:r>
              <a:rPr lang="en-US" dirty="0" err="1"/>
              <a:t>irAE</a:t>
            </a:r>
            <a:r>
              <a:rPr lang="en-US" dirty="0"/>
              <a:t> severity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27FC8-DE36-EE89-FD25-A8B1A6E0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06" y="1579140"/>
            <a:ext cx="8604380" cy="5177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F3B22-FC57-B54D-2844-AC276407BC48}"/>
              </a:ext>
            </a:extLst>
          </p:cNvPr>
          <p:cNvSpPr txBox="1"/>
          <p:nvPr/>
        </p:nvSpPr>
        <p:spPr>
          <a:xfrm>
            <a:off x="7921690" y="540242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0.06</a:t>
            </a:r>
          </a:p>
        </p:txBody>
      </p:sp>
    </p:spTree>
    <p:extLst>
      <p:ext uri="{BB962C8B-B14F-4D97-AF65-F5344CB8AC3E}">
        <p14:creationId xmlns:p14="http://schemas.microsoft.com/office/powerpoint/2010/main" val="55031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BACF-C56B-AB4D-D275-E0AD2FE3A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77B8E7C-272D-734B-1132-AC201AF5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main fig 1 for </a:t>
            </a:r>
            <a:r>
              <a:rPr lang="en-US" dirty="0" err="1"/>
              <a:t>AbATE</a:t>
            </a:r>
            <a:r>
              <a:rPr lang="en-US" dirty="0"/>
              <a:t> manuscript: epigenetic profiles of non-naïve CD8 subpopulations are distinct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9BE40-6255-F7D9-BEEB-5757B4CF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81" y="1503052"/>
            <a:ext cx="3260985" cy="186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8EE33-5F49-939A-47A1-CC77002B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98" y="1503052"/>
            <a:ext cx="3260986" cy="187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5CDE5-A9A1-F4BC-A475-5E1181B5B0DA}"/>
              </a:ext>
            </a:extLst>
          </p:cNvPr>
          <p:cNvSpPr txBox="1"/>
          <p:nvPr/>
        </p:nvSpPr>
        <p:spPr>
          <a:xfrm>
            <a:off x="771500" y="5634751"/>
            <a:ext cx="6189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Related supplemental figs:</a:t>
            </a:r>
          </a:p>
          <a:p>
            <a:r>
              <a:rPr lang="en-US" sz="1200" dirty="0"/>
              <a:t> - potential weak effect of telomerase genes more accessible in non-exhausted vs. DP CD127</a:t>
            </a:r>
            <a:r>
              <a:rPr lang="en-US" sz="1200" baseline="30000" dirty="0"/>
              <a:t>+</a:t>
            </a:r>
          </a:p>
          <a:p>
            <a:r>
              <a:rPr lang="en-US" sz="1200" dirty="0"/>
              <a:t> - potential weak effect of JAK/STAT genes more accessible in CD127</a:t>
            </a:r>
            <a:r>
              <a:rPr lang="en-US" sz="1200" baseline="30000" dirty="0"/>
              <a:t>+</a:t>
            </a:r>
            <a:r>
              <a:rPr lang="en-US" sz="1200" dirty="0"/>
              <a:t> vs. DN</a:t>
            </a:r>
          </a:p>
          <a:p>
            <a:r>
              <a:rPr lang="en-US" sz="1200" dirty="0"/>
              <a:t> - potential weak effect of purine metabolism genes more accessible in DP CD127</a:t>
            </a:r>
            <a:r>
              <a:rPr lang="en-US" sz="1200" baseline="30000" dirty="0"/>
              <a:t>+</a:t>
            </a:r>
            <a:r>
              <a:rPr lang="en-US" sz="1200" dirty="0"/>
              <a:t> vs. DP CD127</a:t>
            </a:r>
            <a:r>
              <a:rPr lang="en-US" sz="1200" baseline="30000" dirty="0"/>
              <a:t>-</a:t>
            </a:r>
          </a:p>
          <a:p>
            <a:r>
              <a:rPr lang="en-US" sz="1200" dirty="0"/>
              <a:t> - complementary evidence for prog/term Tex split in HC + T1D </a:t>
            </a:r>
            <a:r>
              <a:rPr lang="en-US" sz="1200" dirty="0" err="1"/>
              <a:t>scRNAseq</a:t>
            </a:r>
            <a:r>
              <a:rPr lang="en-US" sz="1200" dirty="0"/>
              <a:t>/</a:t>
            </a:r>
            <a:r>
              <a:rPr lang="en-US" sz="1200" dirty="0" err="1"/>
              <a:t>scTCRseq</a:t>
            </a:r>
            <a:r>
              <a:rPr lang="en-US" sz="1200" dirty="0"/>
              <a:t> dataset</a:t>
            </a:r>
          </a:p>
          <a:p>
            <a:r>
              <a:rPr lang="en-US" sz="1200" dirty="0"/>
              <a:t> - Homer results (not strongly consistent/inconsistent with prog/term Tex split)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8A1832-7FA7-A756-8D0B-BF0F8F24D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81" y="3658669"/>
            <a:ext cx="7186127" cy="1632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5F027D-2C27-65C8-95F4-6A6A10DE3A57}"/>
              </a:ext>
            </a:extLst>
          </p:cNvPr>
          <p:cNvSpPr txBox="1"/>
          <p:nvPr/>
        </p:nvSpPr>
        <p:spPr>
          <a:xfrm>
            <a:off x="838200" y="5336280"/>
            <a:ext cx="4461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E: complementary mean gene coverage plots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13DEB-0A3A-63BF-1E4F-1A8F840FA00F}"/>
              </a:ext>
            </a:extLst>
          </p:cNvPr>
          <p:cNvSpPr txBox="1"/>
          <p:nvPr/>
        </p:nvSpPr>
        <p:spPr>
          <a:xfrm>
            <a:off x="653143" y="16347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F6DFE-4298-D367-9D21-2AA1D71F5D6E}"/>
              </a:ext>
            </a:extLst>
          </p:cNvPr>
          <p:cNvSpPr txBox="1"/>
          <p:nvPr/>
        </p:nvSpPr>
        <p:spPr>
          <a:xfrm>
            <a:off x="4350489" y="152657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763333-E4B4-7F3C-CBF7-8F446C1E8050}"/>
              </a:ext>
            </a:extLst>
          </p:cNvPr>
          <p:cNvSpPr txBox="1"/>
          <p:nvPr/>
        </p:nvSpPr>
        <p:spPr>
          <a:xfrm>
            <a:off x="679342" y="36846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8CC69-4EB6-47FB-3865-B9D9EB1E7A79}"/>
              </a:ext>
            </a:extLst>
          </p:cNvPr>
          <p:cNvSpPr txBox="1"/>
          <p:nvPr/>
        </p:nvSpPr>
        <p:spPr>
          <a:xfrm>
            <a:off x="653143" y="330147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C: DPs show signs of exhaustion (vs. DN)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18BB6-83F7-233D-33B9-B4203D1D9CC6}"/>
              </a:ext>
            </a:extLst>
          </p:cNvPr>
          <p:cNvSpPr txBox="1"/>
          <p:nvPr/>
        </p:nvSpPr>
        <p:spPr>
          <a:xfrm>
            <a:off x="4919147" y="3295406"/>
            <a:ext cx="24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D: heatmap version of E</a:t>
            </a:r>
          </a:p>
        </p:txBody>
      </p:sp>
    </p:spTree>
    <p:extLst>
      <p:ext uri="{BB962C8B-B14F-4D97-AF65-F5344CB8AC3E}">
        <p14:creationId xmlns:p14="http://schemas.microsoft.com/office/powerpoint/2010/main" val="367660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0BA22-E97F-080D-C2DE-CD39B82E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26F5D79-8439-D3C3-A15B-B6BCA27F4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main fig 2 for </a:t>
            </a:r>
            <a:r>
              <a:rPr lang="en-US" dirty="0" err="1"/>
              <a:t>AbATE</a:t>
            </a:r>
            <a:r>
              <a:rPr lang="en-US" dirty="0"/>
              <a:t> manuscript: MT SNVs inform directionality in differentiation pathway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D7C80-327C-C809-E59C-2F6E53EA4E84}"/>
              </a:ext>
            </a:extLst>
          </p:cNvPr>
          <p:cNvSpPr txBox="1"/>
          <p:nvPr/>
        </p:nvSpPr>
        <p:spPr>
          <a:xfrm>
            <a:off x="891789" y="5842337"/>
            <a:ext cx="4508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Related supplemental fig:</a:t>
            </a:r>
          </a:p>
          <a:p>
            <a:r>
              <a:rPr lang="en-US" sz="1500" dirty="0"/>
              <a:t> - % reads mapping to MT genome</a:t>
            </a:r>
          </a:p>
          <a:p>
            <a:r>
              <a:rPr lang="en-US" sz="1500" dirty="0"/>
              <a:t> - MT SNV QC: publicity, position of SNVs in MT genome</a:t>
            </a:r>
          </a:p>
          <a:p>
            <a:r>
              <a:rPr lang="en-US" sz="1500" dirty="0"/>
              <a:t> - bimodal distribution of MT SNV </a:t>
            </a:r>
            <a:r>
              <a:rPr lang="en-US" sz="1500" dirty="0" err="1"/>
              <a:t>freqs</a:t>
            </a:r>
            <a:endParaRPr lang="en-US"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FBE35-2C62-09EB-D92D-9D3F6B89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96" y="2213001"/>
            <a:ext cx="5627914" cy="3107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E59BE-BC95-5B60-C476-3E296D6C3A72}"/>
              </a:ext>
            </a:extLst>
          </p:cNvPr>
          <p:cNvSpPr txBox="1"/>
          <p:nvPr/>
        </p:nvSpPr>
        <p:spPr>
          <a:xfrm>
            <a:off x="998376" y="1828800"/>
            <a:ext cx="3454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MT SNVs (total) boxplot</a:t>
            </a:r>
          </a:p>
          <a:p>
            <a:r>
              <a:rPr lang="en-US" dirty="0"/>
              <a:t>B: MT SNVs (total) boxplot R vs. NR</a:t>
            </a:r>
          </a:p>
          <a:p>
            <a:r>
              <a:rPr lang="en-US" dirty="0"/>
              <a:t>C: MT SNVs low vs. high </a:t>
            </a:r>
            <a:r>
              <a:rPr lang="en-US" dirty="0" err="1"/>
              <a:t>freq</a:t>
            </a:r>
            <a:endParaRPr lang="en-US" dirty="0"/>
          </a:p>
          <a:p>
            <a:r>
              <a:rPr lang="en-US" dirty="0"/>
              <a:t>D: MT SNV sharing upset plot</a:t>
            </a:r>
          </a:p>
        </p:txBody>
      </p:sp>
    </p:spTree>
    <p:extLst>
      <p:ext uri="{BB962C8B-B14F-4D97-AF65-F5344CB8AC3E}">
        <p14:creationId xmlns:p14="http://schemas.microsoft.com/office/powerpoint/2010/main" val="208874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66993</TotalTime>
  <Words>622</Words>
  <Application>Microsoft Macintosh PowerPoint</Application>
  <PresentationFormat>Widescreen</PresentationFormat>
  <Paragraphs>78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AdvPSA183</vt:lpstr>
      <vt:lpstr>Aptos</vt:lpstr>
      <vt:lpstr>Arial</vt:lpstr>
      <vt:lpstr>Calibri</vt:lpstr>
      <vt:lpstr>Calibri Light</vt:lpstr>
      <vt:lpstr>Cambria</vt:lpstr>
      <vt:lpstr>Office Theme</vt:lpstr>
      <vt:lpstr>Weekly meeting</vt:lpstr>
      <vt:lpstr>Outline</vt:lpstr>
      <vt:lpstr>Baseline immunotypes do differ between irAE groups in PC1 of PCA using top features</vt:lpstr>
      <vt:lpstr>Also observe difference in mean module of top features (using more than previously)</vt:lpstr>
      <vt:lpstr>Baseline immunotypes do differ between skin irAE groups in PC1 of PCA using top features</vt:lpstr>
      <vt:lpstr>Baseline immunotypes slightly differ between thyroid irAE groups in PC1 of PCA using all features</vt:lpstr>
      <vt:lpstr>swMem of Bcells weakly correlates with irAE severity</vt:lpstr>
      <vt:lpstr>Proposed main fig 1 for AbATE manuscript: epigenetic profiles of non-naïve CD8 subpopulations are distinct</vt:lpstr>
      <vt:lpstr>Proposed main fig 2 for AbATE manuscript: MT SNVs inform directionality in differentiation pathway</vt:lpstr>
      <vt:lpstr>What else would be nice for AbATE manuscript…</vt:lpstr>
      <vt:lpstr>Conclusions</vt:lpstr>
      <vt:lpstr>Next steps</vt:lpstr>
      <vt:lpstr>Features contributing to PC1s in 3 baseline irAE comparisons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9900</cp:revision>
  <dcterms:created xsi:type="dcterms:W3CDTF">2023-09-15T17:40:02Z</dcterms:created>
  <dcterms:modified xsi:type="dcterms:W3CDTF">2024-11-11T23:25:34Z</dcterms:modified>
</cp:coreProperties>
</file>